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Robo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5533">
          <p15:clr>
            <a:srgbClr val="A4A3A4"/>
          </p15:clr>
        </p15:guide>
        <p15:guide id="2" pos="227">
          <p15:clr>
            <a:srgbClr val="9AA0A6"/>
          </p15:clr>
        </p15:guide>
        <p15:guide id="3" orient="horz" pos="179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533"/>
        <p:guide pos="227"/>
        <p:guide pos="179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oboto-bold.fntdata"/><Relationship Id="rId10" Type="http://schemas.openxmlformats.org/officeDocument/2006/relationships/slide" Target="slides/slide5.xml"/><Relationship Id="rId32" Type="http://schemas.openxmlformats.org/officeDocument/2006/relationships/font" Target="fonts/Roboto-regular.fntdata"/><Relationship Id="rId13" Type="http://schemas.openxmlformats.org/officeDocument/2006/relationships/slide" Target="slides/slide8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7.xml"/><Relationship Id="rId34" Type="http://schemas.openxmlformats.org/officeDocument/2006/relationships/font" Target="fonts/Robot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2efb2808f4_0_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2efb2808f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1e9f9a9a8d_0_285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1e9f9a9a8d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1e9f9a9a8d_0_178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1e9f9a9a8d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1e9f9a9a8d_0_186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1e9f9a9a8d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1e9f9a9a8d_0_19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1e9f9a9a8d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1e9f9a9a8d_0_196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1e9f9a9a8d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1e9f9a9a8d_0_203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1e9f9a9a8d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1e9f9a9a8d_0_211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1e9f9a9a8d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df6222e6af_0_23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df6222e6a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1e9f9a9a8d_0_303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1e9f9a9a8d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1e9f9a9a8d_0_297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1e9f9a9a8d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2efb2808f4_0_4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2efb2808f4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1e9f9a9a8d_0_314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1e9f9a9a8d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1e9f9a9a8d_0_319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1e9f9a9a8d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53e06053ea_0_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53e06053e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53e06053ea_0_6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53e06053e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3e06053ea_0_12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3e06053e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53e06053ea_0_19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53e06053e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53e06053ea_0_26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53e06053ea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2efb2808f4_0_9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2efb2808f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2efb2808f4_0_15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2efb2808f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301752a29f_0_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301752a29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efb2808f4_0_22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2efb2808f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efb2808f4_0_27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2efb2808f4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e9f9a9a8d_0_164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e9f9a9a8d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1e9f9a9a8d_0_171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1e9f9a9a8d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">
  <p:cSld name="TITLE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 rotWithShape="1">
          <a:blip r:embed="rId2">
            <a:alphaModFix/>
          </a:blip>
          <a:srcRect b="0" l="99" r="99" t="0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3" name="Google Shape;53;p13"/>
          <p:cNvSpPr txBox="1"/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текст 1">
  <p:cSld name="TITLE_AND_BODY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11150" lvl="1" marL="9144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CUSTOM_3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КОД+ТЕКСТ 2">
  <p:cSld name="CUSTOM_4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6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6"/>
          <p:cNvSpPr txBox="1"/>
          <p:nvPr>
            <p:ph idx="1" type="subTitle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ourier New"/>
              <a:buNone/>
              <a:defRPr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2" type="subTitle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="0"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bootstrap-4.ru/docs/5.1/examples/sidebars/" TargetMode="External"/><Relationship Id="rId4" Type="http://schemas.openxmlformats.org/officeDocument/2006/relationships/hyperlink" Target="https://codepen.io/lipa88/pen/vYpXQWp" TargetMode="External"/><Relationship Id="rId5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caniuse.com/?search=fixed" TargetMode="External"/><Relationship Id="rId4" Type="http://schemas.openxmlformats.org/officeDocument/2006/relationships/hyperlink" Target="https://caniuse.com/?search=sticky" TargetMode="External"/><Relationship Id="rId5" Type="http://schemas.openxmlformats.org/officeDocument/2006/relationships/hyperlink" Target="https://codepen.io/lipa88/pen/yLpaRbj?editors=1100" TargetMode="External"/><Relationship Id="rId6" Type="http://schemas.openxmlformats.org/officeDocument/2006/relationships/image" Target="../media/image8.png"/><Relationship Id="rId7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smashingmagazine.com/2019/08/bottom-navigation-pattern-mobile-web-pages/" TargetMode="External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smashingmagazine.com/2019/08/bottom-navigation-pattern-mobile-web-pages/" TargetMode="External"/><Relationship Id="rId4" Type="http://schemas.openxmlformats.org/officeDocument/2006/relationships/image" Target="../media/image10.png"/><Relationship Id="rId5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hyperlink" Target="https://allthingssmitty.com/2020/05/11/css-fix-for-100vh-in-mobile-webkit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developer.mozilla.org/ru/docs/Web/CSS/scroll-behavior" TargetMode="External"/><Relationship Id="rId4" Type="http://schemas.openxmlformats.org/officeDocument/2006/relationships/image" Target="../media/image17.png"/><Relationship Id="rId5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Relationship Id="rId4" Type="http://schemas.openxmlformats.org/officeDocument/2006/relationships/hyperlink" Target="https://fonts.google.com/" TargetMode="External"/><Relationship Id="rId5" Type="http://schemas.openxmlformats.org/officeDocument/2006/relationships/hyperlink" Target="https://fontstorage.com/" TargetMode="External"/><Relationship Id="rId6" Type="http://schemas.openxmlformats.org/officeDocument/2006/relationships/hyperlink" Target="https://fonts-online.ru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developer.mozilla.org/en-US/docs/Web/HTML/Viewport_meta_tag#a_pixel_is_not_a_pixel" TargetMode="External"/><Relationship Id="rId4" Type="http://schemas.openxmlformats.org/officeDocument/2006/relationships/hyperlink" Target="https://hacks.mozilla.org/2013/09/css-length-explained/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eb-standards.ru/articles/introduction-to-variable-fonts/" TargetMode="External"/><Relationship Id="rId4" Type="http://schemas.openxmlformats.org/officeDocument/2006/relationships/hyperlink" Target="https://vc.ru/design/263111-variativnye-shrifty-chto-eto-i-kak-ispolzovat" TargetMode="External"/><Relationship Id="rId9" Type="http://schemas.openxmlformats.org/officeDocument/2006/relationships/image" Target="../media/image15.png"/><Relationship Id="rId5" Type="http://schemas.openxmlformats.org/officeDocument/2006/relationships/hyperlink" Target="https://web.dev/i18n/ru/variable-fonts/" TargetMode="External"/><Relationship Id="rId6" Type="http://schemas.openxmlformats.org/officeDocument/2006/relationships/hyperlink" Target="https://www.axis-praxis.org/specimens/__DEFAULT__" TargetMode="External"/><Relationship Id="rId7" Type="http://schemas.openxmlformats.org/officeDocument/2006/relationships/hyperlink" Target="https://codepen.io/robdimarzo/full/eYVpRXm" TargetMode="External"/><Relationship Id="rId8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developer.apple.com/documentation/xcode" TargetMode="External"/><Relationship Id="rId4" Type="http://schemas.openxmlformats.org/officeDocument/2006/relationships/hyperlink" Target="https://ali-dev.medium.com/how-to-use-xcode-ios-simulator-for-responsive-web-testing-on-mac-7870ee4fc22b" TargetMode="External"/><Relationship Id="rId5" Type="http://schemas.openxmlformats.org/officeDocument/2006/relationships/image" Target="../media/image2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developer.android.com/studio" TargetMode="External"/><Relationship Id="rId4" Type="http://schemas.openxmlformats.org/officeDocument/2006/relationships/hyperlink" Target="https://developer.android.com/studio/intro" TargetMode="External"/><Relationship Id="rId5" Type="http://schemas.openxmlformats.org/officeDocument/2006/relationships/image" Target="../media/image24.png"/><Relationship Id="rId6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6.png"/><Relationship Id="rId4" Type="http://schemas.openxmlformats.org/officeDocument/2006/relationships/hyperlink" Target="https://ru.wikipedia.org/wiki/VirtualBox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browsershots.org/" TargetMode="External"/><Relationship Id="rId4" Type="http://schemas.openxmlformats.org/officeDocument/2006/relationships/hyperlink" Target="https://appetize.io/" TargetMode="External"/><Relationship Id="rId5" Type="http://schemas.openxmlformats.org/officeDocument/2006/relationships/hyperlink" Target="https://www.browserstack.com/" TargetMode="External"/><Relationship Id="rId6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mob-vers.ru/razmery-ekranov-dlya-adaptivnoj-verstki/" TargetMode="External"/><Relationship Id="rId4" Type="http://schemas.openxmlformats.org/officeDocument/2006/relationships/image" Target="../media/image12.png"/><Relationship Id="rId5" Type="http://schemas.openxmlformats.org/officeDocument/2006/relationships/hyperlink" Target="https://mob-vers.ru/razmery-ekranov-dlya-adaptivnoj-verstki/" TargetMode="External"/><Relationship Id="rId6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hyperlink" Target="https://vc.ru/tech/14645-dpi-ppi" TargetMode="External"/><Relationship Id="rId5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eveloper.mozilla.org/en-US/docs/Web/CSS/@media/resolution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caniuse.com/" TargetMode="External"/><Relationship Id="rId4" Type="http://schemas.openxmlformats.org/officeDocument/2006/relationships/hyperlink" Target="https://caniuse.com/usage-table" TargetMode="External"/><Relationship Id="rId5" Type="http://schemas.openxmlformats.org/officeDocument/2006/relationships/image" Target="../media/image5.png"/><Relationship Id="rId6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hyperlink" Target="https://developer.mozilla.org/ru/docs/Web/CSS/overflow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651425" y="297295"/>
            <a:ext cx="7706100" cy="306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CSS пиксель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 такое пиксель?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/>
          <p:nvPr>
            <p:ph type="title"/>
          </p:nvPr>
        </p:nvSpPr>
        <p:spPr>
          <a:xfrm>
            <a:off x="500550" y="330733"/>
            <a:ext cx="8520600" cy="5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5483"/>
              <a:buFont typeface="Arial"/>
              <a:buNone/>
            </a:pPr>
            <a:r>
              <a:rPr lang="ru" sz="3100"/>
              <a:t>Области прокрутки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6"/>
          <p:cNvSpPr txBox="1"/>
          <p:nvPr>
            <p:ph idx="4294967295" type="subTitle"/>
          </p:nvPr>
        </p:nvSpPr>
        <p:spPr>
          <a:xfrm>
            <a:off x="623950" y="1542725"/>
            <a:ext cx="5083500" cy="29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Скролл - как часть интерфейса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Пример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4"/>
              </a:rPr>
              <a:t>Еще пример</a:t>
            </a:r>
            <a:endParaRPr/>
          </a:p>
        </p:txBody>
      </p:sp>
      <p:sp>
        <p:nvSpPr>
          <p:cNvPr id="135" name="Google Shape;135;p26"/>
          <p:cNvSpPr/>
          <p:nvPr/>
        </p:nvSpPr>
        <p:spPr>
          <a:xfrm>
            <a:off x="6772400" y="1315646"/>
            <a:ext cx="1624500" cy="9984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0000"/>
              </a:highlight>
            </a:endParaRPr>
          </a:p>
        </p:txBody>
      </p:sp>
      <p:pic>
        <p:nvPicPr>
          <p:cNvPr id="136" name="Google Shape;13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22053" y="0"/>
            <a:ext cx="215149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7"/>
          <p:cNvSpPr txBox="1"/>
          <p:nvPr>
            <p:ph type="title"/>
          </p:nvPr>
        </p:nvSpPr>
        <p:spPr>
          <a:xfrm>
            <a:off x="500550" y="330733"/>
            <a:ext cx="8520600" cy="5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5483"/>
              <a:buFont typeface="Arial"/>
              <a:buNone/>
            </a:pPr>
            <a:r>
              <a:rPr lang="ru" sz="3100"/>
              <a:t>Фиксированные элементы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7"/>
          <p:cNvSpPr txBox="1"/>
          <p:nvPr/>
        </p:nvSpPr>
        <p:spPr>
          <a:xfrm>
            <a:off x="500550" y="1203769"/>
            <a:ext cx="46032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position: fixed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caniuse</a:t>
            </a:r>
            <a:r>
              <a:rPr b="1"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		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position: sticky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caniuse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800" u="sng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Пример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p27"/>
          <p:cNvSpPr txBox="1"/>
          <p:nvPr/>
        </p:nvSpPr>
        <p:spPr>
          <a:xfrm>
            <a:off x="5270225" y="1147388"/>
            <a:ext cx="3091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4" name="Google Shape;144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57700" y="2439656"/>
            <a:ext cx="2265272" cy="227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7"/>
          <p:cNvPicPr preferRelativeResize="0"/>
          <p:nvPr/>
        </p:nvPicPr>
        <p:blipFill rotWithShape="1">
          <a:blip r:embed="rId7">
            <a:alphaModFix/>
          </a:blip>
          <a:srcRect b="0" l="0" r="0" t="2685"/>
          <a:stretch/>
        </p:blipFill>
        <p:spPr>
          <a:xfrm>
            <a:off x="3921850" y="2439650"/>
            <a:ext cx="2100551" cy="227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8"/>
          <p:cNvSpPr txBox="1"/>
          <p:nvPr>
            <p:ph type="title"/>
          </p:nvPr>
        </p:nvSpPr>
        <p:spPr>
          <a:xfrm>
            <a:off x="651425" y="1135495"/>
            <a:ext cx="7706100" cy="306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Мобильное меню </a:t>
            </a:r>
            <a:br>
              <a:rPr lang="ru"/>
            </a:br>
            <a:r>
              <a:rPr lang="ru"/>
              <a:t>сверху или снизу?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 txBox="1"/>
          <p:nvPr>
            <p:ph type="title"/>
          </p:nvPr>
        </p:nvSpPr>
        <p:spPr>
          <a:xfrm>
            <a:off x="500550" y="330733"/>
            <a:ext cx="85206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UX</a:t>
            </a:r>
            <a:endParaRPr/>
          </a:p>
        </p:txBody>
      </p:sp>
      <p:sp>
        <p:nvSpPr>
          <p:cNvPr id="156" name="Google Shape;156;p29"/>
          <p:cNvSpPr txBox="1"/>
          <p:nvPr>
            <p:ph idx="1" type="body"/>
          </p:nvPr>
        </p:nvSpPr>
        <p:spPr>
          <a:xfrm>
            <a:off x="500550" y="1026413"/>
            <a:ext cx="1529400" cy="52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Demo</a:t>
            </a:r>
            <a:endParaRPr/>
          </a:p>
        </p:txBody>
      </p:sp>
      <p:pic>
        <p:nvPicPr>
          <p:cNvPr id="157" name="Google Shape;15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6150" y="1168408"/>
            <a:ext cx="5106940" cy="33067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0"/>
          <p:cNvSpPr txBox="1"/>
          <p:nvPr>
            <p:ph type="title"/>
          </p:nvPr>
        </p:nvSpPr>
        <p:spPr>
          <a:xfrm>
            <a:off x="500550" y="330733"/>
            <a:ext cx="8520600" cy="6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UX</a:t>
            </a:r>
            <a:endParaRPr/>
          </a:p>
        </p:txBody>
      </p:sp>
      <p:sp>
        <p:nvSpPr>
          <p:cNvPr id="163" name="Google Shape;163;p30"/>
          <p:cNvSpPr txBox="1"/>
          <p:nvPr>
            <p:ph idx="1" type="body"/>
          </p:nvPr>
        </p:nvSpPr>
        <p:spPr>
          <a:xfrm>
            <a:off x="500550" y="1026413"/>
            <a:ext cx="1529400" cy="52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Demo</a:t>
            </a:r>
            <a:endParaRPr/>
          </a:p>
        </p:txBody>
      </p:sp>
      <p:pic>
        <p:nvPicPr>
          <p:cNvPr id="164" name="Google Shape;16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6150" y="1168408"/>
            <a:ext cx="5106940" cy="33067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06126" y="1159219"/>
            <a:ext cx="5106955" cy="330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1"/>
          <p:cNvSpPr txBox="1"/>
          <p:nvPr>
            <p:ph type="title"/>
          </p:nvPr>
        </p:nvSpPr>
        <p:spPr>
          <a:xfrm>
            <a:off x="500550" y="248043"/>
            <a:ext cx="8520600" cy="8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5483"/>
              <a:buFont typeface="Arial"/>
              <a:buNone/>
            </a:pPr>
            <a:r>
              <a:rPr lang="ru" sz="3100"/>
              <a:t>Фиксированные элементы </a:t>
            </a:r>
            <a:br>
              <a:rPr lang="ru" sz="3100"/>
            </a:br>
            <a:r>
              <a:rPr lang="ru" sz="3100"/>
              <a:t>внизу экрана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31"/>
          <p:cNvSpPr txBox="1"/>
          <p:nvPr>
            <p:ph idx="1" type="subTitle"/>
          </p:nvPr>
        </p:nvSpPr>
        <p:spPr>
          <a:xfrm>
            <a:off x="488400" y="1660889"/>
            <a:ext cx="4428600" cy="25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1"/>
                </a:solidFill>
              </a:rPr>
              <a:t>body {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1"/>
                </a:solidFill>
              </a:rPr>
              <a:t>  min-height: 100vh;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 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1"/>
                </a:solidFill>
              </a:rPr>
              <a:t>  /* mobile viewport bug fix */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  </a:t>
            </a:r>
            <a:r>
              <a:rPr lang="ru">
                <a:solidFill>
                  <a:schemeClr val="accent1"/>
                </a:solidFill>
              </a:rPr>
              <a:t>min-height: -webkit-fill-available;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1"/>
                </a:solidFill>
              </a:rPr>
              <a:t>}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1"/>
                </a:solidFill>
              </a:rPr>
              <a:t>html {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  </a:t>
            </a:r>
            <a:r>
              <a:rPr lang="ru">
                <a:solidFill>
                  <a:schemeClr val="accent1"/>
                </a:solidFill>
              </a:rPr>
              <a:t>height: -webkit-fill-available;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1"/>
                </a:solidFill>
              </a:rPr>
              <a:t>}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7100" y="476137"/>
            <a:ext cx="2223787" cy="4326714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1"/>
          <p:cNvSpPr/>
          <p:nvPr/>
        </p:nvSpPr>
        <p:spPr>
          <a:xfrm>
            <a:off x="6206450" y="3965700"/>
            <a:ext cx="2648100" cy="346200"/>
          </a:xfrm>
          <a:prstGeom prst="wedgeRoundRectCallout">
            <a:avLst>
              <a:gd fmla="val -57255" name="adj1"/>
              <a:gd fmla="val 2464" name="adj2"/>
              <a:gd fmla="val 0" name="adj3"/>
            </a:avLst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1"/>
          <p:cNvSpPr txBox="1"/>
          <p:nvPr/>
        </p:nvSpPr>
        <p:spPr>
          <a:xfrm>
            <a:off x="5271900" y="3960188"/>
            <a:ext cx="810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u="sng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Demo</a:t>
            </a:r>
            <a:endParaRPr sz="16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/>
          <p:nvPr>
            <p:ph type="title"/>
          </p:nvPr>
        </p:nvSpPr>
        <p:spPr>
          <a:xfrm>
            <a:off x="500550" y="330733"/>
            <a:ext cx="8520600" cy="5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5483"/>
              <a:buFont typeface="Arial"/>
              <a:buNone/>
            </a:pPr>
            <a:r>
              <a:rPr lang="ru" sz="3100"/>
              <a:t>Плавная прокрутка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32"/>
          <p:cNvSpPr txBox="1"/>
          <p:nvPr/>
        </p:nvSpPr>
        <p:spPr>
          <a:xfrm>
            <a:off x="500550" y="1203769"/>
            <a:ext cx="52632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Чаще для якорных ссылок внутри страницы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scroll-behavior: smooth;</a:t>
            </a:r>
            <a:endParaRPr b="1" sz="18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MDN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p32"/>
          <p:cNvSpPr txBox="1"/>
          <p:nvPr/>
        </p:nvSpPr>
        <p:spPr>
          <a:xfrm>
            <a:off x="5270225" y="1147388"/>
            <a:ext cx="3091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2" name="Google Shape;18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13300" y="476137"/>
            <a:ext cx="2223787" cy="43267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600" y="3290419"/>
            <a:ext cx="4313476" cy="1498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Подключение шрифтов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4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Правило @font-face</a:t>
            </a:r>
            <a:endParaRPr/>
          </a:p>
        </p:txBody>
      </p:sp>
      <p:sp>
        <p:nvSpPr>
          <p:cNvPr id="194" name="Google Shape;194;p34"/>
          <p:cNvSpPr txBox="1"/>
          <p:nvPr>
            <p:ph idx="1" type="subTitle"/>
          </p:nvPr>
        </p:nvSpPr>
        <p:spPr>
          <a:xfrm>
            <a:off x="463500" y="1927400"/>
            <a:ext cx="4428600" cy="194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accent5"/>
                </a:solidFill>
              </a:rPr>
              <a:t>@font-face</a:t>
            </a:r>
            <a:r>
              <a:rPr lang="ru"/>
              <a:t> </a:t>
            </a:r>
            <a:r>
              <a:rPr lang="ru">
                <a:solidFill>
                  <a:schemeClr val="lt1"/>
                </a:solidFill>
              </a:rPr>
              <a:t>{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1"/>
                </a:solidFill>
              </a:rPr>
              <a:t>  font-family: 'Butler';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1"/>
                </a:solidFill>
              </a:rPr>
              <a:t>  src: url('../fonts/butler/Butler.woff2') format('woff2');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1"/>
                </a:solidFill>
              </a:rPr>
              <a:t>  font-weight: 400;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1"/>
                </a:solidFill>
              </a:rPr>
              <a:t>  font-style: normal;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}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5" name="Google Shape;195;p34"/>
          <p:cNvSpPr txBox="1"/>
          <p:nvPr>
            <p:ph idx="2" type="subTitle"/>
          </p:nvPr>
        </p:nvSpPr>
        <p:spPr>
          <a:xfrm>
            <a:off x="5275075" y="2236825"/>
            <a:ext cx="3746100" cy="16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Указывается в style.css в самом начале файла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Может быть в любом количестве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Каждое начертание - новое правило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/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Правило @font-face</a:t>
            </a:r>
            <a:endParaRPr/>
          </a:p>
        </p:txBody>
      </p:sp>
      <p:pic>
        <p:nvPicPr>
          <p:cNvPr id="201" name="Google Shape;20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1039975"/>
            <a:ext cx="5500401" cy="395112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5"/>
          <p:cNvSpPr txBox="1"/>
          <p:nvPr/>
        </p:nvSpPr>
        <p:spPr>
          <a:xfrm>
            <a:off x="6296250" y="1046250"/>
            <a:ext cx="26751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Скачать шрифты можно: 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fonts.google.com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fontstorage.com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fonts-online.ru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 другие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500550" y="330733"/>
            <a:ext cx="85206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ru" sz="4900"/>
              <a:t>Что  такое пиксель?</a:t>
            </a:r>
            <a:endParaRPr/>
          </a:p>
        </p:txBody>
      </p:sp>
      <p:sp>
        <p:nvSpPr>
          <p:cNvPr id="75" name="Google Shape;75;p18"/>
          <p:cNvSpPr txBox="1"/>
          <p:nvPr>
            <p:ph idx="1" type="body"/>
          </p:nvPr>
        </p:nvSpPr>
        <p:spPr>
          <a:xfrm>
            <a:off x="500550" y="1369313"/>
            <a:ext cx="8175900" cy="33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2000"/>
              <a:t>По сути, это абстрактная конструкция, созданная специально для нас, разработчиков.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3655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ct val="100000"/>
              <a:buChar char="-"/>
            </a:pPr>
            <a:r>
              <a:rPr lang="ru" sz="2000"/>
              <a:t>масштабирование</a:t>
            </a:r>
            <a:endParaRPr sz="20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ru" sz="2000"/>
              <a:t>разные типы экранов</a:t>
            </a:r>
            <a:endParaRPr sz="20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ru" sz="2000"/>
              <a:t>высокие разрешения экранов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2000" u="sng">
                <a:solidFill>
                  <a:schemeClr val="hlink"/>
                </a:solidFill>
                <a:hlinkClick r:id="rId3"/>
              </a:rPr>
              <a:t>MDN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2000" u="sng">
                <a:solidFill>
                  <a:schemeClr val="hlink"/>
                </a:solidFill>
                <a:hlinkClick r:id="rId4"/>
              </a:rPr>
              <a:t>CSS Length Explained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Вариативные шрифты</a:t>
            </a:r>
            <a:br>
              <a:rPr lang="ru"/>
            </a:br>
            <a:r>
              <a:rPr lang="ru"/>
              <a:t>Variable fonts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7"/>
          <p:cNvSpPr txBox="1"/>
          <p:nvPr>
            <p:ph type="title"/>
          </p:nvPr>
        </p:nvSpPr>
        <p:spPr>
          <a:xfrm>
            <a:off x="500550" y="330725"/>
            <a:ext cx="2669400" cy="8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это?</a:t>
            </a:r>
            <a:endParaRPr/>
          </a:p>
        </p:txBody>
      </p:sp>
      <p:sp>
        <p:nvSpPr>
          <p:cNvPr id="213" name="Google Shape;213;p37"/>
          <p:cNvSpPr txBox="1"/>
          <p:nvPr>
            <p:ph idx="1" type="body"/>
          </p:nvPr>
        </p:nvSpPr>
        <p:spPr>
          <a:xfrm>
            <a:off x="195750" y="1426625"/>
            <a:ext cx="4010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</a:pPr>
            <a:r>
              <a:rPr lang="ru" u="sng">
                <a:solidFill>
                  <a:schemeClr val="hlink"/>
                </a:solidFill>
                <a:hlinkClick r:id="rId3"/>
              </a:rPr>
              <a:t>Вве­де­ние в ва­ри­а­тив­ные шриф­ты</a:t>
            </a:r>
            <a:br>
              <a:rPr lang="ru"/>
            </a:br>
            <a:endParaRPr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ru" u="sng">
                <a:solidFill>
                  <a:schemeClr val="hlink"/>
                </a:solidFill>
                <a:hlinkClick r:id="rId4"/>
              </a:rPr>
              <a:t>Вариативные шрифты: что это и как использовать?</a:t>
            </a:r>
            <a:br>
              <a:rPr lang="ru"/>
            </a:br>
            <a:endParaRPr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ru" u="sng">
                <a:solidFill>
                  <a:schemeClr val="hlink"/>
                </a:solidFill>
                <a:hlinkClick r:id="rId5"/>
              </a:rPr>
              <a:t>Введение в вариативные шрифты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6"/>
              </a:rPr>
              <a:t>Demo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7"/>
              </a:rPr>
              <a:t>Playground</a:t>
            </a:r>
            <a:endParaRPr/>
          </a:p>
        </p:txBody>
      </p:sp>
      <p:pic>
        <p:nvPicPr>
          <p:cNvPr id="214" name="Google Shape;214;p3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298066" y="2748961"/>
            <a:ext cx="4845934" cy="2256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291100" y="476125"/>
            <a:ext cx="4845936" cy="2115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8"/>
          <p:cNvSpPr txBox="1"/>
          <p:nvPr>
            <p:ph type="title"/>
          </p:nvPr>
        </p:nvSpPr>
        <p:spPr>
          <a:xfrm>
            <a:off x="500550" y="330733"/>
            <a:ext cx="8520600" cy="5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5483"/>
              <a:buFont typeface="Arial"/>
              <a:buNone/>
            </a:pPr>
            <a:r>
              <a:rPr lang="ru" sz="3100"/>
              <a:t>Особенности проверки на мобильных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8"/>
          <p:cNvSpPr txBox="1"/>
          <p:nvPr/>
        </p:nvSpPr>
        <p:spPr>
          <a:xfrm>
            <a:off x="451525" y="1020206"/>
            <a:ext cx="7852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1. Developer Tools.</a:t>
            </a: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не всегда рендерит страницу правильно!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2" name="Google Shape;222;p38"/>
          <p:cNvPicPr preferRelativeResize="0"/>
          <p:nvPr/>
        </p:nvPicPr>
        <p:blipFill rotWithShape="1">
          <a:blip r:embed="rId3">
            <a:alphaModFix/>
          </a:blip>
          <a:srcRect b="7800" l="0" r="19961" t="0"/>
          <a:stretch/>
        </p:blipFill>
        <p:spPr>
          <a:xfrm>
            <a:off x="562125" y="1483856"/>
            <a:ext cx="5483275" cy="361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9"/>
          <p:cNvSpPr txBox="1"/>
          <p:nvPr>
            <p:ph type="title"/>
          </p:nvPr>
        </p:nvSpPr>
        <p:spPr>
          <a:xfrm>
            <a:off x="500550" y="330733"/>
            <a:ext cx="8520600" cy="5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5483"/>
              <a:buFont typeface="Arial"/>
              <a:buNone/>
            </a:pPr>
            <a:r>
              <a:rPr lang="ru" sz="3100"/>
              <a:t>Особенности проверки на мобильных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9"/>
          <p:cNvSpPr txBox="1"/>
          <p:nvPr/>
        </p:nvSpPr>
        <p:spPr>
          <a:xfrm>
            <a:off x="451525" y="1134506"/>
            <a:ext cx="7852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Пользователи Mac</a:t>
            </a:r>
            <a:b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XCode Device emulator</a:t>
            </a: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        </a:t>
            </a:r>
            <a:r>
              <a:rPr lang="ru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Инструкция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9" name="Google Shape;229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2218556"/>
            <a:ext cx="3692819" cy="21079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0"/>
          <p:cNvSpPr txBox="1"/>
          <p:nvPr>
            <p:ph type="title"/>
          </p:nvPr>
        </p:nvSpPr>
        <p:spPr>
          <a:xfrm>
            <a:off x="500550" y="330733"/>
            <a:ext cx="8520600" cy="5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5483"/>
              <a:buFont typeface="Arial"/>
              <a:buNone/>
            </a:pPr>
            <a:r>
              <a:rPr lang="ru" sz="3100"/>
              <a:t>Особенности проверки на мобильных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40"/>
          <p:cNvSpPr txBox="1"/>
          <p:nvPr/>
        </p:nvSpPr>
        <p:spPr>
          <a:xfrm>
            <a:off x="451525" y="1134506"/>
            <a:ext cx="7852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Пользователи Android</a:t>
            </a:r>
            <a:b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Android Studio</a:t>
            </a: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        </a:t>
            </a:r>
            <a:r>
              <a:rPr lang="ru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Инструкция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6" name="Google Shape;236;p40"/>
          <p:cNvPicPr preferRelativeResize="0"/>
          <p:nvPr/>
        </p:nvPicPr>
        <p:blipFill rotWithShape="1">
          <a:blip r:embed="rId5">
            <a:alphaModFix/>
          </a:blip>
          <a:srcRect b="33967" l="0" r="0" t="0"/>
          <a:stretch/>
        </p:blipFill>
        <p:spPr>
          <a:xfrm>
            <a:off x="-25075" y="2072700"/>
            <a:ext cx="8722600" cy="30697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83875" y="931444"/>
            <a:ext cx="1369955" cy="16292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1"/>
          <p:cNvSpPr txBox="1"/>
          <p:nvPr>
            <p:ph type="title"/>
          </p:nvPr>
        </p:nvSpPr>
        <p:spPr>
          <a:xfrm>
            <a:off x="500550" y="330733"/>
            <a:ext cx="8520600" cy="5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5483"/>
              <a:buFont typeface="Arial"/>
              <a:buNone/>
            </a:pPr>
            <a:r>
              <a:rPr lang="ru" sz="3100"/>
              <a:t>Особенности проверки на мобильных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41"/>
          <p:cNvSpPr txBox="1"/>
          <p:nvPr/>
        </p:nvSpPr>
        <p:spPr>
          <a:xfrm>
            <a:off x="451525" y="1210706"/>
            <a:ext cx="7852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Виртуальные машины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4" name="Google Shape;24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802" y="1900744"/>
            <a:ext cx="3932889" cy="223603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41"/>
          <p:cNvSpPr txBox="1"/>
          <p:nvPr/>
        </p:nvSpPr>
        <p:spPr>
          <a:xfrm>
            <a:off x="6102025" y="1898275"/>
            <a:ext cx="2976000" cy="28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VirtualBox, VMware и др. - программный продукт виртуализации для ОС Windows, Linux, FreeBSD, macOS, Solaris/OpenSolaris, ReactOS, DOS и др. 	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													</a:t>
            </a:r>
            <a:r>
              <a:rPr lang="ru" sz="17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Wiki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2"/>
          <p:cNvSpPr txBox="1"/>
          <p:nvPr>
            <p:ph type="title"/>
          </p:nvPr>
        </p:nvSpPr>
        <p:spPr>
          <a:xfrm>
            <a:off x="500550" y="330733"/>
            <a:ext cx="8520600" cy="5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5483"/>
              <a:buFont typeface="Arial"/>
              <a:buNone/>
            </a:pPr>
            <a:r>
              <a:rPr lang="ru" sz="3100"/>
              <a:t>Особенности проверки на мобильных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42"/>
          <p:cNvSpPr txBox="1"/>
          <p:nvPr/>
        </p:nvSpPr>
        <p:spPr>
          <a:xfrm>
            <a:off x="451525" y="1134506"/>
            <a:ext cx="7852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Online сервисы*</a:t>
            </a:r>
            <a:b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browsershots.org</a:t>
            </a: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		</a:t>
            </a:r>
            <a:r>
              <a:rPr lang="ru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appetize.io</a:t>
            </a: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		</a:t>
            </a:r>
            <a:r>
              <a:rPr lang="ru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browserstack</a:t>
            </a: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	и др.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2" name="Google Shape;252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9600" y="2135306"/>
            <a:ext cx="3391495" cy="22395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/>
          <p:nvPr>
            <p:ph type="title"/>
          </p:nvPr>
        </p:nvSpPr>
        <p:spPr>
          <a:xfrm>
            <a:off x="500550" y="330733"/>
            <a:ext cx="85206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Параметры экрана</a:t>
            </a:r>
            <a:endParaRPr/>
          </a:p>
        </p:txBody>
      </p:sp>
      <p:pic>
        <p:nvPicPr>
          <p:cNvPr id="81" name="Google Shape;81;p1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000" y="1085381"/>
            <a:ext cx="3333826" cy="3693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9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23000" y="1085381"/>
            <a:ext cx="3142907" cy="3693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0"/>
          <p:cNvSpPr txBox="1"/>
          <p:nvPr>
            <p:ph type="title"/>
          </p:nvPr>
        </p:nvSpPr>
        <p:spPr>
          <a:xfrm>
            <a:off x="500550" y="330733"/>
            <a:ext cx="85206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900"/>
              <a:t>Пиксель - это не пиксель</a:t>
            </a:r>
            <a:endParaRPr/>
          </a:p>
        </p:txBody>
      </p:sp>
      <p:sp>
        <p:nvSpPr>
          <p:cNvPr id="88" name="Google Shape;88;p20"/>
          <p:cNvSpPr txBox="1"/>
          <p:nvPr>
            <p:ph idx="1" type="body"/>
          </p:nvPr>
        </p:nvSpPr>
        <p:spPr>
          <a:xfrm>
            <a:off x="500550" y="1369313"/>
            <a:ext cx="8175900" cy="8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2000"/>
              <a:t>понятие “аппаратного пикселя” и “css-пикселя”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2000"/>
              <a:t>1 css pixel =  1/96 of 1 inch</a:t>
            </a:r>
            <a:endParaRPr sz="2000"/>
          </a:p>
        </p:txBody>
      </p:sp>
      <p:pic>
        <p:nvPicPr>
          <p:cNvPr id="89" name="Google Shape;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538" y="2251931"/>
            <a:ext cx="3278981" cy="132159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0"/>
          <p:cNvSpPr txBox="1"/>
          <p:nvPr>
            <p:ph idx="1" type="body"/>
          </p:nvPr>
        </p:nvSpPr>
        <p:spPr>
          <a:xfrm>
            <a:off x="644175" y="3750769"/>
            <a:ext cx="8175900" cy="10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2000"/>
              <a:t>понятие “плотности пикселей” - единица ppi (pixels per inch)</a:t>
            </a:r>
            <a:br>
              <a:rPr lang="ru" sz="2000"/>
            </a:b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2000"/>
              <a:t>retina-дисплеи с повышенной плотностью пикселей (&gt; 200ppi)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1"/>
          <p:cNvSpPr txBox="1"/>
          <p:nvPr>
            <p:ph type="title"/>
          </p:nvPr>
        </p:nvSpPr>
        <p:spPr>
          <a:xfrm>
            <a:off x="500550" y="330733"/>
            <a:ext cx="85206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900"/>
              <a:t>Пиксель - это не пиксель</a:t>
            </a:r>
            <a:endParaRPr/>
          </a:p>
        </p:txBody>
      </p:sp>
      <p:pic>
        <p:nvPicPr>
          <p:cNvPr id="96" name="Google Shape;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544" y="1485283"/>
            <a:ext cx="5059681" cy="2023873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1"/>
          <p:cNvSpPr txBox="1"/>
          <p:nvPr/>
        </p:nvSpPr>
        <p:spPr>
          <a:xfrm>
            <a:off x="500550" y="4023200"/>
            <a:ext cx="218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Читать подробнее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8" name="Google Shape;98;p21"/>
          <p:cNvGrpSpPr/>
          <p:nvPr/>
        </p:nvGrpSpPr>
        <p:grpSpPr>
          <a:xfrm>
            <a:off x="5526725" y="2003375"/>
            <a:ext cx="3302050" cy="2827624"/>
            <a:chOff x="5679125" y="2079575"/>
            <a:chExt cx="3302050" cy="2827624"/>
          </a:xfrm>
        </p:grpSpPr>
        <p:sp>
          <p:nvSpPr>
            <p:cNvPr id="99" name="Google Shape;99;p21"/>
            <p:cNvSpPr/>
            <p:nvPr/>
          </p:nvSpPr>
          <p:spPr>
            <a:xfrm>
              <a:off x="5685975" y="2082850"/>
              <a:ext cx="3295200" cy="26589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00" name="Google Shape;100;p2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679125" y="2079575"/>
              <a:ext cx="3302050" cy="282762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/>
          <p:nvPr>
            <p:ph type="title"/>
          </p:nvPr>
        </p:nvSpPr>
        <p:spPr>
          <a:xfrm>
            <a:off x="500550" y="330733"/>
            <a:ext cx="85206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900"/>
              <a:t>Пиксель - это не пиксель</a:t>
            </a:r>
            <a:endParaRPr/>
          </a:p>
        </p:txBody>
      </p:sp>
      <p:sp>
        <p:nvSpPr>
          <p:cNvPr id="106" name="Google Shape;106;p22"/>
          <p:cNvSpPr txBox="1"/>
          <p:nvPr>
            <p:ph idx="1" type="body"/>
          </p:nvPr>
        </p:nvSpPr>
        <p:spPr>
          <a:xfrm>
            <a:off x="500550" y="1159988"/>
            <a:ext cx="8175900" cy="356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2000"/>
              <a:t>Медиа функция </a:t>
            </a:r>
            <a:r>
              <a:rPr lang="ru" sz="2000" u="sng">
                <a:solidFill>
                  <a:schemeClr val="hlink"/>
                </a:solidFill>
                <a:hlinkClick r:id="rId3"/>
              </a:rPr>
              <a:t>resolution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2000"/>
              <a:t>div {</a:t>
            </a:r>
            <a:endParaRPr sz="2000"/>
          </a:p>
          <a:p>
            <a:pPr indent="45720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2000"/>
              <a:t>background-image: url(pic.jpg);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2000"/>
              <a:t>	background-color: #e3e3e3;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2000"/>
              <a:t>}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/>
              <a:t>/* Minimum resolution */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/>
              <a:t>@media </a:t>
            </a:r>
            <a:r>
              <a:rPr lang="ru" sz="2000">
                <a:solidFill>
                  <a:schemeClr val="dk2"/>
                </a:solidFill>
                <a:highlight>
                  <a:schemeClr val="accent6"/>
                </a:highlight>
              </a:rPr>
              <a:t>(min-resolution: 72dpi)</a:t>
            </a:r>
            <a:r>
              <a:rPr lang="ru" sz="2000"/>
              <a:t> {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2000"/>
              <a:t> 	div {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2000"/>
              <a:t>  		background-image: none;</a:t>
            </a:r>
            <a:endParaRPr sz="2000"/>
          </a:p>
          <a:p>
            <a:pPr indent="45720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/>
              <a:t>}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2000"/>
              <a:t>}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/>
              <a:t>/* Maximum resolution */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/>
              <a:t>@media </a:t>
            </a:r>
            <a:r>
              <a:rPr lang="ru" sz="2000">
                <a:solidFill>
                  <a:schemeClr val="dk2"/>
                </a:solidFill>
                <a:highlight>
                  <a:schemeClr val="accent6"/>
                </a:highlight>
              </a:rPr>
              <a:t>(min-resolution: 200dpi), (min-resolution: 1.5dppx)</a:t>
            </a:r>
            <a:r>
              <a:rPr lang="ru" sz="2000"/>
              <a:t> {</a:t>
            </a:r>
            <a:endParaRPr sz="2000"/>
          </a:p>
          <a:p>
            <a:pPr indent="45720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2000"/>
              <a:t>div {</a:t>
            </a:r>
            <a:endParaRPr sz="2000"/>
          </a:p>
          <a:p>
            <a:pPr indent="4572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ru" sz="2000"/>
              <a:t>background-image: url(pic@2x.jpg);</a:t>
            </a:r>
            <a:endParaRPr sz="2000"/>
          </a:p>
          <a:p>
            <a:pPr indent="45720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2000"/>
              <a:t>}</a:t>
            </a:r>
            <a:br>
              <a:rPr lang="ru" sz="2000"/>
            </a:br>
            <a:r>
              <a:rPr lang="ru" sz="2000"/>
              <a:t>}</a:t>
            </a:r>
            <a:endParaRPr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3"/>
          <p:cNvSpPr txBox="1"/>
          <p:nvPr>
            <p:ph type="title"/>
          </p:nvPr>
        </p:nvSpPr>
        <p:spPr>
          <a:xfrm>
            <a:off x="500550" y="330730"/>
            <a:ext cx="85206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Можно ли с помощью CSS </a:t>
            </a:r>
            <a:br>
              <a:rPr lang="ru"/>
            </a:br>
            <a:r>
              <a:rPr lang="ru"/>
              <a:t>нарисовать всегда верную линейку?</a:t>
            </a:r>
            <a:endParaRPr/>
          </a:p>
        </p:txBody>
      </p:sp>
      <p:pic>
        <p:nvPicPr>
          <p:cNvPr id="112" name="Google Shape;11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550" y="1758674"/>
            <a:ext cx="4286250" cy="21288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4"/>
          <p:cNvSpPr txBox="1"/>
          <p:nvPr>
            <p:ph type="title"/>
          </p:nvPr>
        </p:nvSpPr>
        <p:spPr>
          <a:xfrm>
            <a:off x="500550" y="330733"/>
            <a:ext cx="8520600" cy="5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5483"/>
              <a:buFont typeface="Arial"/>
              <a:buNone/>
            </a:pPr>
            <a:r>
              <a:rPr lang="ru" sz="3100"/>
              <a:t>Где искать информацию?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4"/>
          <p:cNvSpPr txBox="1"/>
          <p:nvPr/>
        </p:nvSpPr>
        <p:spPr>
          <a:xfrm>
            <a:off x="500550" y="1032319"/>
            <a:ext cx="66246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u="sng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caniuse.com</a:t>
            </a:r>
            <a:endParaRPr sz="18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-"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текущие версии браузеров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-"/>
            </a:pPr>
            <a:r>
              <a:rPr lang="ru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процент использования</a:t>
            </a: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браузеров в мире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-"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браузерная поддержка и решение проблем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9" name="Google Shape;11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03175" y="1296657"/>
            <a:ext cx="2380669" cy="1313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4"/>
          <p:cNvPicPr preferRelativeResize="0"/>
          <p:nvPr/>
        </p:nvPicPr>
        <p:blipFill rotWithShape="1">
          <a:blip r:embed="rId6">
            <a:alphaModFix/>
          </a:blip>
          <a:srcRect b="0" l="744" r="0" t="0"/>
          <a:stretch/>
        </p:blipFill>
        <p:spPr>
          <a:xfrm>
            <a:off x="666025" y="2816750"/>
            <a:ext cx="7540200" cy="200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/>
          <p:nvPr>
            <p:ph type="title"/>
          </p:nvPr>
        </p:nvSpPr>
        <p:spPr>
          <a:xfrm>
            <a:off x="500550" y="330733"/>
            <a:ext cx="8520600" cy="5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5483"/>
              <a:buFont typeface="Arial"/>
              <a:buNone/>
            </a:pPr>
            <a:r>
              <a:rPr lang="ru" sz="3100"/>
              <a:t>Области прокрутки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1264294"/>
            <a:ext cx="4100750" cy="3650607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5"/>
          <p:cNvSpPr txBox="1"/>
          <p:nvPr>
            <p:ph idx="4294967295" type="subTitle"/>
          </p:nvPr>
        </p:nvSpPr>
        <p:spPr>
          <a:xfrm>
            <a:off x="5078300" y="1511400"/>
            <a:ext cx="3283500" cy="29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Courier New"/>
                <a:ea typeface="Courier New"/>
                <a:cs typeface="Courier New"/>
                <a:sym typeface="Courier New"/>
              </a:rPr>
              <a:t>html,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Courier New"/>
                <a:ea typeface="Courier New"/>
                <a:cs typeface="Courier New"/>
                <a:sym typeface="Courier New"/>
              </a:rPr>
              <a:t>body {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Courier New"/>
                <a:ea typeface="Courier New"/>
                <a:cs typeface="Courier New"/>
                <a:sym typeface="Courier New"/>
              </a:rPr>
              <a:t>  overflow-x: hidden;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4"/>
              </a:rPr>
              <a:t>MDN</a:t>
            </a:r>
            <a:endParaRPr/>
          </a:p>
        </p:txBody>
      </p:sp>
      <p:sp>
        <p:nvSpPr>
          <p:cNvPr id="128" name="Google Shape;128;p25"/>
          <p:cNvSpPr/>
          <p:nvPr/>
        </p:nvSpPr>
        <p:spPr>
          <a:xfrm>
            <a:off x="6772400" y="1315646"/>
            <a:ext cx="1624500" cy="998400"/>
          </a:xfrm>
          <a:prstGeom prst="mathMultiply">
            <a:avLst>
              <a:gd fmla="val 23520" name="adj1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